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9" r:id="rId3"/>
    <p:sldId id="281" r:id="rId4"/>
    <p:sldId id="278" r:id="rId5"/>
    <p:sldId id="283" r:id="rId6"/>
    <p:sldId id="284" r:id="rId7"/>
    <p:sldId id="286" r:id="rId8"/>
    <p:sldId id="282" r:id="rId9"/>
    <p:sldId id="290" r:id="rId10"/>
    <p:sldId id="259" r:id="rId11"/>
    <p:sldId id="263" r:id="rId12"/>
    <p:sldId id="261" r:id="rId13"/>
    <p:sldId id="262" r:id="rId14"/>
    <p:sldId id="260" r:id="rId15"/>
    <p:sldId id="265" r:id="rId16"/>
    <p:sldId id="266" r:id="rId17"/>
    <p:sldId id="272" r:id="rId18"/>
    <p:sldId id="273" r:id="rId19"/>
    <p:sldId id="288" r:id="rId20"/>
    <p:sldId id="274" r:id="rId21"/>
    <p:sldId id="275" r:id="rId22"/>
    <p:sldId id="28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0" d="100"/>
          <a:sy n="60" d="100"/>
        </p:scale>
        <p:origin x="2098" y="52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cli.amazonaws.com/AWSCLIV2.msi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console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67" y="1948155"/>
            <a:ext cx="8193065" cy="2339718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38100" h="38100"/>
              <a:bevelB w="69850" h="69850" prst="divot"/>
            </a:sp3d>
          </a:bodyPr>
          <a:lstStyle/>
          <a:p>
            <a:r>
              <a:rPr sz="8000" dirty="0">
                <a:solidFill>
                  <a:schemeClr val="tx1"/>
                </a:solidFill>
                <a:latin typeface="+mj-lt"/>
              </a:rPr>
              <a:t>Hashtag Analyzer</a:t>
            </a:r>
            <a:br>
              <a:rPr lang="en-US" sz="8000" dirty="0">
                <a:solidFill>
                  <a:schemeClr val="tx1"/>
                </a:solidFill>
                <a:latin typeface="+mj-lt"/>
              </a:rPr>
            </a:br>
            <a:r>
              <a:rPr lang="en-US" sz="4000" dirty="0">
                <a:solidFill>
                  <a:schemeClr val="tx1"/>
                </a:solidFill>
              </a:rPr>
              <a:t>Analyzing trends from user-generated text and hashtags</a:t>
            </a:r>
            <a:br>
              <a:rPr lang="en-US" sz="4000" dirty="0">
                <a:solidFill>
                  <a:schemeClr val="tx1"/>
                </a:solidFill>
              </a:rPr>
            </a:br>
            <a:endParaRPr sz="4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499" y="4816126"/>
            <a:ext cx="5715000" cy="75354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3200" i="1" dirty="0">
                <a:solidFill>
                  <a:schemeClr val="accent1">
                    <a:lumMod val="50000"/>
                  </a:schemeClr>
                </a:solidFill>
              </a:rPr>
              <a:t> Devi </a:t>
            </a:r>
            <a:r>
              <a:rPr lang="en-US" sz="3200" i="1" dirty="0" err="1">
                <a:solidFill>
                  <a:schemeClr val="accent1">
                    <a:lumMod val="50000"/>
                  </a:schemeClr>
                </a:solidFill>
              </a:rPr>
              <a:t>Senthilkumar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  <a:p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46172-3035-41BF-CC61-C2F079E246E5}"/>
              </a:ext>
            </a:extLst>
          </p:cNvPr>
          <p:cNvSpPr txBox="1"/>
          <p:nvPr/>
        </p:nvSpPr>
        <p:spPr>
          <a:xfrm>
            <a:off x="2451100" y="499412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DF00C6-1260-A384-7CE4-CB547228D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50800"/>
            <a:ext cx="9144000" cy="1536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CAE2F3E-0787-3774-8B36-17FC0EA37B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8162"/>
          </a:xfrm>
        </p:spPr>
        <p:txBody>
          <a:bodyPr>
            <a:normAutofit fontScale="90000"/>
          </a:bodyPr>
          <a:lstStyle/>
          <a:p>
            <a:r>
              <a:rPr lang="en-US" dirty="0"/>
              <a:t>Setup_aws.py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9B3C50-E8BA-13D9-51C1-CD4A5DB259FF}"/>
              </a:ext>
            </a:extLst>
          </p:cNvPr>
          <p:cNvSpPr txBox="1"/>
          <p:nvPr/>
        </p:nvSpPr>
        <p:spPr>
          <a:xfrm>
            <a:off x="547144" y="921152"/>
            <a:ext cx="66156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boto3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json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botocore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exceptions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ClientError</a:t>
            </a:r>
            <a:endParaRPr lang="en-US" b="0" dirty="0">
              <a:solidFill>
                <a:srgbClr val="4EC9B0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4EC9B0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BCECFB-FA82-EBD0-0F49-6075EDBBBA5D}"/>
              </a:ext>
            </a:extLst>
          </p:cNvPr>
          <p:cNvSpPr txBox="1"/>
          <p:nvPr/>
        </p:nvSpPr>
        <p:spPr>
          <a:xfrm>
            <a:off x="547144" y="4375627"/>
            <a:ext cx="69661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AE4185-7E27-315E-0046-C433C2AB7671}"/>
              </a:ext>
            </a:extLst>
          </p:cNvPr>
          <p:cNvSpPr txBox="1"/>
          <p:nvPr/>
        </p:nvSpPr>
        <p:spPr>
          <a:xfrm>
            <a:off x="547144" y="2186511"/>
            <a:ext cx="8025356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():    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role_arn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create_iam_role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# Create IAM role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role_arn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Create DynamoDB table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create_dynamodb_table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Create Lambda function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create_lambda_function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role_arn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56F94-AED5-E69C-CF4D-BE54DCB54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9593"/>
            <a:ext cx="8229600" cy="810845"/>
          </a:xfrm>
        </p:spPr>
        <p:txBody>
          <a:bodyPr>
            <a:normAutofit fontScale="90000"/>
          </a:bodyPr>
          <a:lstStyle/>
          <a:p>
            <a:b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Create Lambda Function</a:t>
            </a:r>
            <a:b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</a:b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C617E-E439-0FE7-4E6B-ED0BAE990294}"/>
              </a:ext>
            </a:extLst>
          </p:cNvPr>
          <p:cNvSpPr txBox="1"/>
          <p:nvPr/>
        </p:nvSpPr>
        <p:spPr>
          <a:xfrm>
            <a:off x="269823" y="1150263"/>
            <a:ext cx="8604354" cy="480131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create_lambda_function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role_arn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try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response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lambda_client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.create_function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FunctionName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lambda_function_name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Runtime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'python3.8'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role_arn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lambda_function.lambda_handler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Code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ZipFile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lambda_zip_file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read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()},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Description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'Lambda function for hashtag analysis'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Timeout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30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MemorySize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128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"Lambda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function created: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lambda_function_name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"Function ARN:"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response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FunctionArn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except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ClientError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"Error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creating Lambda function: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BAACAC-D2B9-6206-EBB3-92C2B89F52A6}"/>
              </a:ext>
            </a:extLst>
          </p:cNvPr>
          <p:cNvSpPr txBox="1"/>
          <p:nvPr/>
        </p:nvSpPr>
        <p:spPr>
          <a:xfrm>
            <a:off x="269823" y="6062076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__name__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"__main__"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1688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C0A91E-F370-6DF0-9983-654D51D9EE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BB390B-5304-AA91-8086-D2365460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6720"/>
          </a:xfrm>
        </p:spPr>
        <p:txBody>
          <a:bodyPr>
            <a:normAutofit fontScale="90000"/>
          </a:bodyPr>
          <a:lstStyle/>
          <a:p>
            <a:b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Create IAM Role</a:t>
            </a:r>
            <a:br>
              <a:rPr lang="en-US" b="0" dirty="0">
                <a:solidFill>
                  <a:schemeClr val="accent3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</a:b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1885A7-403C-9E38-C6EC-8E9DA8CB3AAA}"/>
              </a:ext>
            </a:extLst>
          </p:cNvPr>
          <p:cNvSpPr txBox="1"/>
          <p:nvPr/>
        </p:nvSpPr>
        <p:spPr>
          <a:xfrm>
            <a:off x="0" y="927418"/>
            <a:ext cx="9143999" cy="582898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create_iam_role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():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Create IAM Role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try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        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assume_role_policy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"Version"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"2012-10-17"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"Statement"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[ {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          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"Effect"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"Allow"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      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"Principal"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{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"Service"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"lambda.amazonaws.com"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      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"Action"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sts:AssumeRole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}]}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iam_client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.create_role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# Create role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AssumeRolePolicyDocument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dumps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assume_role_policy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 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"Role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created: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Attach policies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iam_client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.attach_role_policy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    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     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PolicyArn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arn:aws:iam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aws:policy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AWSLambda_FullAccess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iam_client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.attach_role_policy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PolicyArn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arn:aws:iam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aws:policy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AmazonDynamoDBFullAccess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  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"Policies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attached to role: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r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eturn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'Role'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][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Arn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926682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E4718D-1C8A-A213-9945-4DA12BD02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7EE167-F515-FD93-0548-8C5BB62E2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23" y="274638"/>
            <a:ext cx="8229600" cy="1143000"/>
          </a:xfrm>
          <a:noFill/>
        </p:spPr>
        <p:txBody>
          <a:bodyPr>
            <a:normAutofit fontScale="90000"/>
          </a:bodyPr>
          <a:lstStyle/>
          <a:p>
            <a:br>
              <a:rPr lang="en-US" b="0" dirty="0">
                <a:effectLst/>
                <a:latin typeface="Consolas" panose="020B0609020204030204" pitchFamily="49" charset="0"/>
              </a:rPr>
            </a:br>
            <a:r>
              <a:rPr lang="en-US" b="0" dirty="0">
                <a:effectLst/>
                <a:latin typeface="Consolas" panose="020B0609020204030204" pitchFamily="49" charset="0"/>
              </a:rPr>
              <a:t> Create DynamoDB Table</a:t>
            </a:r>
            <a:br>
              <a:rPr lang="en-US" b="0" dirty="0">
                <a:effectLst/>
                <a:latin typeface="Consolas" panose="020B0609020204030204" pitchFamily="49" charset="0"/>
              </a:rPr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85123-D16D-F83A-5178-376CD06454C6}"/>
              </a:ext>
            </a:extLst>
          </p:cNvPr>
          <p:cNvSpPr txBox="1"/>
          <p:nvPr/>
        </p:nvSpPr>
        <p:spPr>
          <a:xfrm>
            <a:off x="0" y="1417638"/>
            <a:ext cx="9144000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Create DynamoDB Table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create_dynamodb_table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():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try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.create_table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dynamodb_table_name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KeySchema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[{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AttributeName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PostID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KeyType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'HASH'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}],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 </a:t>
            </a:r>
            <a:r>
              <a:rPr lang="en-US" sz="1400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AttributeDefinitions</a:t>
            </a:r>
            <a:r>
              <a:rPr lang="en-US" sz="1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AttributeName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PostID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AttributeType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'S'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 </a:t>
            </a:r>
            <a:r>
              <a:rPr lang="en-US" sz="1400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ProvisionedThroughput</a:t>
            </a:r>
            <a:r>
              <a:rPr lang="en-US" sz="1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ReadCapacityUnits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'WriteCapacityUnits'</a:t>
            </a:r>
            <a:r>
              <a:rPr lang="en-US" sz="1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.meta.client.get_waiter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table_exists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’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      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.wait(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dynamodb_table_name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"DynamoDB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table created: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dynamodb_table_name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except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ClientError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"Error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creating DynamoDB table: 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847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4E20AF-2D30-AF02-73F8-1AD498E59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EBAE79-3E0A-F62C-F365-22E322B49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1143000"/>
          </a:xfrm>
        </p:spPr>
        <p:txBody>
          <a:bodyPr/>
          <a:lstStyle/>
          <a:p>
            <a:r>
              <a:rPr lang="en-US" dirty="0"/>
              <a:t>util.py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50DF41-0F02-B175-D45C-46FB9930B263}"/>
              </a:ext>
            </a:extLst>
          </p:cNvPr>
          <p:cNvSpPr txBox="1"/>
          <p:nvPr/>
        </p:nvSpPr>
        <p:spPr>
          <a:xfrm>
            <a:off x="88900" y="1143000"/>
            <a:ext cx="9055100" cy="535531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boto3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initialize_aws_clients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(): 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Initialize AWS clients with profile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session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                                                              </a:t>
            </a:r>
          </a:p>
          <a:p>
            <a:r>
              <a:rPr lang="en-US" dirty="0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boto3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Session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profile_name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aws_profile</a:t>
            </a:r>
            <a:r>
              <a:rPr lang="en-US" dirty="0" err="1">
                <a:solidFill>
                  <a:srgbClr val="CCCCCC"/>
                </a:solidFill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region_name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aws_region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session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resource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dynamodb_table_name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iam_client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session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’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session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'lambda’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 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iam_client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,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lambda_client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endParaRPr lang="en-US" b="0" dirty="0">
              <a:solidFill>
                <a:srgbClr val="9CDCFE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AWS configuration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aws_profile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devi_profile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Name of the profile configured with </a:t>
            </a:r>
            <a:r>
              <a:rPr lang="en-US" b="0" dirty="0" err="1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configure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aws_region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'us-east-1'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role_name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MyLambdaDynamoDBRole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lambda_function_name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MyHashtagFunction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dynamodb_table_name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'Posts'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lambda_zip_file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'function.zip'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36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AACA3C-557D-8C19-5E7E-7FE815109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056713-4898-8561-D039-66052640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804862"/>
          </a:xfrm>
        </p:spPr>
        <p:txBody>
          <a:bodyPr/>
          <a:lstStyle/>
          <a:p>
            <a:r>
              <a:rPr lang="en-US" dirty="0"/>
              <a:t>app.py – Part1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6F06ED-D0AC-3CEF-458C-054C1E9890AC}"/>
              </a:ext>
            </a:extLst>
          </p:cNvPr>
          <p:cNvSpPr txBox="1"/>
          <p:nvPr/>
        </p:nvSpPr>
        <p:spPr>
          <a:xfrm>
            <a:off x="0" y="1201738"/>
            <a:ext cx="9144000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streamlit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boto3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uuid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uuid4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datetime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datetime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timezone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timedelta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botocore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exceptions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ClientError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streamlit_option_menu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option_menu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For navigation menu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ui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util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ut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dynamodb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initialize_aws_clients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Set page config first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set_page_config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page_title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"Hashtag Analyzer"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page_icon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ui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apply_ui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sidebar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image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"C://Users//ADMIN//Desktop//GUVI//HTimg.png"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use_column_width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"Data Engineering Insights and Trends"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224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2836F4-B07E-0BF2-8346-596CD6ED4F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EA4FCB-7329-6865-6744-45526E878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app.py – main()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B0078B-924D-46D4-6D8F-F79C92F3A6DA}"/>
              </a:ext>
            </a:extLst>
          </p:cNvPr>
          <p:cNvSpPr txBox="1"/>
          <p:nvPr/>
        </p:nvSpPr>
        <p:spPr>
          <a:xfrm>
            <a:off x="127000" y="1505049"/>
            <a:ext cx="8864600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 Main page navigation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display_trending_hashtags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option_menu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menu_title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None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options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"Post"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"View"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icons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"pencil"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"eye"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default_index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orientation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"horizontal"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"Post"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post_content_page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elif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menu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"View"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view_post_page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777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A5945-49F6-5125-7F31-B7768A8D0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95E8A-F235-D99A-97F5-34E9F34CE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69664"/>
          </a:xfrm>
        </p:spPr>
        <p:txBody>
          <a:bodyPr>
            <a:normAutofit fontScale="90000"/>
          </a:bodyPr>
          <a:lstStyle/>
          <a:p>
            <a:r>
              <a:rPr lang="en-US" dirty="0"/>
              <a:t>app.py -Trending - Display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43553B-34C6-957B-52DF-D0DF85EF01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43" t="10895" r="29286" b="7460"/>
          <a:stretch/>
        </p:blipFill>
        <p:spPr>
          <a:xfrm>
            <a:off x="203200" y="1018616"/>
            <a:ext cx="8801100" cy="571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11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60EBCE-7D99-F9BC-EF96-8A42FACAC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A07076-D900-EC25-2D8E-506921968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017"/>
            <a:ext cx="8229600" cy="677862"/>
          </a:xfrm>
        </p:spPr>
        <p:txBody>
          <a:bodyPr>
            <a:normAutofit fontScale="90000"/>
          </a:bodyPr>
          <a:lstStyle/>
          <a:p>
            <a:r>
              <a:rPr lang="en-US" dirty="0"/>
              <a:t>app.py - Content and </a:t>
            </a:r>
            <a:r>
              <a:rPr lang="en-US" dirty="0" err="1"/>
              <a:t>HashTag</a:t>
            </a:r>
            <a:r>
              <a:rPr lang="en-US" dirty="0"/>
              <a:t>-Post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814C3C-2D22-8582-0B7E-6F239795F4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33" t="10896" r="26333" b="14444"/>
          <a:stretch/>
        </p:blipFill>
        <p:spPr>
          <a:xfrm>
            <a:off x="203200" y="874177"/>
            <a:ext cx="8839200" cy="594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79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A8064A-AF6B-6362-E187-0CC5F2BDB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46B87E-CF9A-AE15-3D7F-8BDE14C84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42C525-A4DF-87F9-5FB0-8E3302D53F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61" t="22099" r="16944" b="23087"/>
          <a:stretch/>
        </p:blipFill>
        <p:spPr>
          <a:xfrm>
            <a:off x="292100" y="591004"/>
            <a:ext cx="8394700" cy="599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50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34645B-27FB-C33A-3B47-99ED44E8E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22" t="17959" r="26008" b="26482"/>
          <a:stretch/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34406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C80160-FF3C-1768-6863-5D22EEFE2D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CB0E5E-D825-640E-8E85-4A5940159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app.py -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0E3AC-3CE7-D63D-2E32-9980BF1AAD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22" t="14939" r="6250" b="14445"/>
          <a:stretch/>
        </p:blipFill>
        <p:spPr>
          <a:xfrm>
            <a:off x="139700" y="1524000"/>
            <a:ext cx="8915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54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D41247-B30B-7488-C883-C7B91D36C5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675A3D-B081-5056-E798-4E0FAF25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B0E701-3236-BF0A-D4A6-035BB17EFD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95" t="14445" r="6667" b="9012"/>
          <a:stretch/>
        </p:blipFill>
        <p:spPr>
          <a:xfrm>
            <a:off x="63500" y="1163638"/>
            <a:ext cx="9017000" cy="514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4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9154B-853E-2158-5994-269B6ACEF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09838"/>
            <a:ext cx="8229600" cy="1143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6B97C7-F563-D84D-6494-B3D16271A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124619"/>
            <a:ext cx="91440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66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1E78AA-4798-FF52-44CD-8B7F5D4B78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AEEB32-CB46-EC89-3E75-D8ABE58C3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0646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AB9598-6C00-8182-83AB-43CF4E026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9537" t="18801" r="26956" b="26482"/>
          <a:stretch/>
        </p:blipFill>
        <p:spPr>
          <a:xfrm>
            <a:off x="0" y="1535113"/>
            <a:ext cx="9144000" cy="53228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90D28A-0865-F007-418D-754AA909E616}"/>
              </a:ext>
            </a:extLst>
          </p:cNvPr>
          <p:cNvSpPr txBox="1"/>
          <p:nvPr/>
        </p:nvSpPr>
        <p:spPr>
          <a:xfrm>
            <a:off x="4229100" y="4394200"/>
            <a:ext cx="23876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Lambda,DynamoDB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87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C0300E-0A46-8DE7-1820-C5FA7851EC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-40481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1B975-0724-A501-8DA0-DCBBF95CC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E3607C-0FD1-E357-C448-BBF8F544BE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417638"/>
            <a:ext cx="8712200" cy="5165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590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254E00-9F6D-2DEF-9D87-2B6F7ED15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5080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06D3E2-611D-5F30-A574-CBAF287A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4000" b="1" i="0" u="none" strike="noStrike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</a:br>
            <a:br>
              <a:rPr lang="en-US" sz="4000" b="1" i="0" u="none" strike="noStrike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lang="en-US" sz="4000" b="1" i="0" u="none" strike="noStrike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Code Walkthrough</a:t>
            </a:r>
            <a:br>
              <a:rPr lang="en-US" sz="4000" b="0" dirty="0">
                <a:solidFill>
                  <a:schemeClr val="accent3">
                    <a:lumMod val="50000"/>
                  </a:schemeClr>
                </a:solidFill>
                <a:effectLst/>
              </a:rPr>
            </a:br>
            <a:br>
              <a:rPr lang="en-US" sz="4000" dirty="0">
                <a:solidFill>
                  <a:schemeClr val="accent3">
                    <a:lumMod val="50000"/>
                  </a:schemeClr>
                </a:solidFill>
              </a:rPr>
            </a:br>
            <a:endParaRPr lang="en-US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BD6CC-C6A2-EB42-4A8E-732CD4CFE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Install AWS CLI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&amp;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Configure the AWS Profile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Setup_aws</a:t>
            </a:r>
            <a:endParaRPr lang="en-US" sz="1800" b="1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app.py</a:t>
            </a:r>
          </a:p>
          <a:p>
            <a:pPr rtl="0">
              <a:spcBef>
                <a:spcPts val="1400"/>
              </a:spcBef>
              <a:spcAft>
                <a:spcPts val="40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Install AWS CLI</a:t>
            </a:r>
            <a:endParaRPr lang="en-US" b="0" dirty="0">
              <a:effectLst/>
            </a:endParaRP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Install AWS CLI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Ensure the AWS CLI is installed on your system.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Configure the AWS Profile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Use </a:t>
            </a:r>
            <a:r>
              <a:rPr lang="en-US" sz="18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aws</a:t>
            </a:r>
            <a:r>
              <a:rPr lang="en-US" sz="1800" b="0" i="0" u="none" strike="noStrike" dirty="0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 configure --profile </a:t>
            </a:r>
            <a:r>
              <a:rPr lang="en-US" sz="18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your_profile_name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to set up your profile.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Verify the Profile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Use </a:t>
            </a:r>
            <a:r>
              <a:rPr lang="en-US" sz="18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aws</a:t>
            </a:r>
            <a:r>
              <a:rPr lang="en-US" sz="1800" b="0" i="0" u="none" strike="noStrike" dirty="0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 configure list-profiles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to check your profiles.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 the Profile in Code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Initialize a </a:t>
            </a:r>
            <a:r>
              <a:rPr lang="en-US" sz="1800" b="0" i="0" u="none" strike="noStrike" dirty="0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boto3.Session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with the profile name and use it to create the client.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approach helps you manage multiple sets of credentials securely and conveniently.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873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87C95A-A67C-E928-D68E-2A67F7F5CE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5080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33FB89-F72C-D5D3-C90D-73511D35C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457200" rtl="0">
              <a:spcBef>
                <a:spcPts val="0"/>
              </a:spcBef>
              <a:spcAft>
                <a:spcPts val="1200"/>
              </a:spcAft>
            </a:pPr>
            <a:b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Configure the AWS Profile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br>
              <a:rPr lang="en-US" sz="3600" b="0" dirty="0">
                <a:effectLst/>
              </a:rPr>
            </a:b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E4FEE-09E8-92A6-BC98-67411BB0D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6500"/>
            <a:ext cx="8229600" cy="4983162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set up the AWS CLI and configure the profile. </a:t>
            </a:r>
          </a:p>
          <a:p>
            <a:pPr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highlight>
                  <a:srgbClr val="F9F9F9"/>
                </a:highlight>
                <a:latin typeface="+mj-lt"/>
              </a:rPr>
              <a:t>1.</a:t>
            </a:r>
            <a:r>
              <a:rPr lang="en-US" sz="1800" b="1" i="0" u="none" strike="noStrike" dirty="0">
                <a:solidFill>
                  <a:srgbClr val="1D8102"/>
                </a:solidFill>
                <a:effectLst/>
                <a:highlight>
                  <a:srgbClr val="F9F9F9"/>
                </a:highlight>
                <a:latin typeface="+mj-lt"/>
              </a:rPr>
              <a:t>aws --version</a:t>
            </a:r>
            <a:br>
              <a:rPr lang="en-US" sz="1800" b="0" dirty="0">
                <a:effectLst/>
                <a:latin typeface="+mj-lt"/>
              </a:rPr>
            </a:br>
            <a:r>
              <a:rPr lang="en-US" sz="1800" b="1" i="0" u="none" strike="noStrike" dirty="0">
                <a:solidFill>
                  <a:srgbClr val="1D8102"/>
                </a:solidFill>
                <a:effectLst/>
                <a:highlight>
                  <a:srgbClr val="F9F9F9"/>
                </a:highlight>
                <a:latin typeface="+mj-lt"/>
              </a:rPr>
              <a:t>2.</a:t>
            </a:r>
            <a:r>
              <a:rPr lang="en-US" sz="1800" b="0" i="0" u="none" strike="noStrike" dirty="0">
                <a:solidFill>
                  <a:srgbClr val="16191F"/>
                </a:solidFill>
                <a:effectLst/>
                <a:latin typeface="+mj-lt"/>
              </a:rPr>
              <a:t>Download and run the AWS CLI MSI installer for Windows (64-bit):</a:t>
            </a:r>
            <a:br>
              <a:rPr lang="en-US" sz="1800" b="0" i="0" u="none" strike="noStrike" dirty="0">
                <a:solidFill>
                  <a:srgbClr val="16191F"/>
                </a:solidFill>
                <a:effectLst/>
                <a:latin typeface="+mj-lt"/>
              </a:rPr>
            </a:br>
            <a:r>
              <a:rPr lang="en-US" sz="1800" b="0" i="0" u="none" strike="noStrike" dirty="0">
                <a:solidFill>
                  <a:srgbClr val="1155CC"/>
                </a:solidFill>
                <a:effectLst/>
                <a:latin typeface="+mj-lt"/>
                <a:hlinkClick r:id="rId3"/>
              </a:rPr>
              <a:t>https://awscli.amazonaws.com/AWSCLIV2.msi</a:t>
            </a:r>
            <a:br>
              <a:rPr lang="en-US" sz="1800" b="0" i="0" u="none" strike="noStrike" dirty="0">
                <a:solidFill>
                  <a:srgbClr val="1155CC"/>
                </a:solidFill>
                <a:effectLst/>
                <a:latin typeface="+mj-lt"/>
                <a:hlinkClick r:id="rId3"/>
              </a:rPr>
            </a:br>
            <a:r>
              <a:rPr lang="en-US" sz="1800" b="0" i="0" u="none" strike="noStrike" dirty="0">
                <a:solidFill>
                  <a:srgbClr val="16191F"/>
                </a:solidFill>
                <a:effectLst/>
                <a:latin typeface="+mj-lt"/>
              </a:rPr>
              <a:t>Alternatively, you can run the </a:t>
            </a:r>
            <a:r>
              <a:rPr lang="en-US" sz="1800" b="0" i="0" u="none" strike="noStrike" dirty="0" err="1">
                <a:solidFill>
                  <a:srgbClr val="16191F"/>
                </a:solidFill>
                <a:effectLst/>
                <a:latin typeface="+mj-lt"/>
              </a:rPr>
              <a:t>msiexec</a:t>
            </a:r>
            <a:r>
              <a:rPr lang="en-US" sz="1800" b="0" i="0" u="none" strike="noStrike" dirty="0">
                <a:solidFill>
                  <a:srgbClr val="16191F"/>
                </a:solidFill>
                <a:effectLst/>
                <a:latin typeface="+mj-lt"/>
              </a:rPr>
              <a:t> command to run the MSI installer.</a:t>
            </a:r>
            <a:endParaRPr lang="en-US" sz="1800" b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16191F"/>
                </a:solidFill>
                <a:effectLst/>
                <a:highlight>
                  <a:srgbClr val="F9F9F9"/>
                </a:highlight>
                <a:latin typeface="+mj-lt"/>
              </a:rPr>
              <a:t>C:\&gt; </a:t>
            </a:r>
            <a:r>
              <a:rPr lang="en-US" sz="1800" b="1" i="0" u="none" strike="noStrike" dirty="0">
                <a:solidFill>
                  <a:srgbClr val="1D8102"/>
                </a:solidFill>
                <a:effectLst/>
                <a:highlight>
                  <a:srgbClr val="F9F9F9"/>
                </a:highlight>
                <a:latin typeface="+mj-lt"/>
              </a:rPr>
              <a:t>msiexec.exe /</a:t>
            </a:r>
            <a:r>
              <a:rPr lang="en-US" sz="1800" b="1" i="0" u="none" strike="noStrike" dirty="0" err="1">
                <a:solidFill>
                  <a:srgbClr val="1D8102"/>
                </a:solidFill>
                <a:effectLst/>
                <a:highlight>
                  <a:srgbClr val="F9F9F9"/>
                </a:highlight>
                <a:latin typeface="+mj-lt"/>
              </a:rPr>
              <a:t>i</a:t>
            </a:r>
            <a:r>
              <a:rPr lang="en-US" sz="1800" b="1" i="0" u="none" strike="noStrike" dirty="0">
                <a:solidFill>
                  <a:srgbClr val="1D8102"/>
                </a:solidFill>
                <a:effectLst/>
                <a:highlight>
                  <a:srgbClr val="F9F9F9"/>
                </a:highlight>
                <a:latin typeface="+mj-lt"/>
              </a:rPr>
              <a:t> </a:t>
            </a:r>
            <a:r>
              <a:rPr lang="en-US" sz="1800" b="1" i="0" u="sng" strike="noStrike" dirty="0">
                <a:solidFill>
                  <a:srgbClr val="0097A7"/>
                </a:solidFill>
                <a:effectLst/>
                <a:highlight>
                  <a:srgbClr val="F9F9F9"/>
                </a:highlight>
                <a:latin typeface="+mj-lt"/>
                <a:hlinkClick r:id="rId3"/>
              </a:rPr>
              <a:t>https://awscli.amazonaws.com/AWSCLIV2.msi</a:t>
            </a:r>
            <a:endParaRPr lang="en-US" sz="18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7CB62A-6DB9-E3DE-68DA-911E3AD7679E}"/>
              </a:ext>
            </a:extLst>
          </p:cNvPr>
          <p:cNvSpPr txBox="1"/>
          <p:nvPr/>
        </p:nvSpPr>
        <p:spPr>
          <a:xfrm>
            <a:off x="457200" y="3370579"/>
            <a:ext cx="713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dirty="0">
                <a:effectLst/>
              </a:rPr>
              <a:t>2. </a:t>
            </a:r>
            <a:r>
              <a:rPr lang="en-US" sz="18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aws</a:t>
            </a:r>
            <a:r>
              <a:rPr lang="en-US" sz="1800" b="0" i="0" u="none" strike="noStrike" dirty="0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 configure --profile </a:t>
            </a:r>
            <a:r>
              <a:rPr lang="en-US" sz="18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your_profile_name</a:t>
            </a:r>
            <a:endParaRPr lang="en-US" b="0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057078-8582-1BE0-856A-92A5006F371F}"/>
              </a:ext>
            </a:extLst>
          </p:cNvPr>
          <p:cNvSpPr txBox="1"/>
          <p:nvPr/>
        </p:nvSpPr>
        <p:spPr>
          <a:xfrm>
            <a:off x="609600" y="3760786"/>
            <a:ext cx="72263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Enter your AWS credentials and configuration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You'll be prompted to enter: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AWS Access Key ID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AWS Secret Access Key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Default region name (e.g., </a:t>
            </a:r>
            <a:r>
              <a:rPr lang="en-US" sz="1400" b="0" i="0" u="none" strike="noStrike" dirty="0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us-east-1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Default output format (e.g., </a:t>
            </a:r>
            <a:r>
              <a:rPr lang="en-US" sz="1400" b="0" i="0" u="none" strike="noStrike" dirty="0" err="1">
                <a:solidFill>
                  <a:srgbClr val="188038"/>
                </a:solidFill>
                <a:effectLst/>
                <a:latin typeface="Roboto Mono" panose="00000009000000000000" pitchFamily="49" charset="0"/>
              </a:rPr>
              <a:t>json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US" sz="14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65B81DA-2442-03B9-BC8B-EB31755118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8" t="61111" r="12500" b="8025"/>
          <a:stretch/>
        </p:blipFill>
        <p:spPr bwMode="auto">
          <a:xfrm>
            <a:off x="1054100" y="5154881"/>
            <a:ext cx="5461000" cy="158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774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A440-B041-1D5E-FE67-ED0D0D93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Obtaining AWS Credentials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7AFF2-1B08-F9B6-4C4E-C3BDE7492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Sign in to the AWS Management Console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 to the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lang="en-US" sz="11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AWS Management Console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and sign in with your AWS account credentials.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Navigate to the IAM Console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From the AWS Management Console, navigate to the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IAM (Identity and Access Management)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service. You can find it by searching for "IAM" in the AWS services search bar.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 or Select a User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the IAM console, go to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You can either create a new user or select an existing user.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 Access Keys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you're creating a new user, ensure you enable programmatic access (this creates an access key). If you’re using an existing user:</a:t>
            </a:r>
          </a:p>
          <a:p>
            <a:pPr marL="1143000" lvl="2" indent="-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Click on the username.</a:t>
            </a:r>
          </a:p>
          <a:p>
            <a:pPr marL="1143000" lvl="2" indent="-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 to the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Security credentials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tab.</a:t>
            </a:r>
          </a:p>
          <a:p>
            <a:pPr marL="1143000" lvl="2" indent="-22860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Scroll down to the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Access keys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section and click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 access key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You’ll see a pop-up with your new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Access Key ID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Secret Access Key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Make sure to download or copy these credentials immediately as the secret key will not be shown again.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19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2C18C8-A66B-825D-6A63-C1109F34D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5080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0FD363-A83F-5938-42B4-734AACD89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4400" b="1" i="0" u="none" strike="noStrike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</a:br>
            <a:r>
              <a:rPr lang="en-US" sz="3600" b="1" i="0" u="none" strike="noStrike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Zip file creation for creating AWS Lambda using CLI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B941-F889-BA85-C83A-76261BF96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rtl="0" fontAlgn="base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 b="1" i="0" u="none" strike="noStrike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lambda_function.py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Contains the main Lambda function code.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helper_module.py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Contains additional helper functions.</a:t>
            </a:r>
          </a:p>
          <a:p>
            <a:pPr marL="0" indent="0" rtl="0" fontAlgn="base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i="0" u="none" strike="noStrike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requirements.txt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Lists Python dependencies.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2400" b="0" i="0" u="sng" dirty="0" err="1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Projectfolder</a:t>
            </a:r>
            <a:r>
              <a:rPr lang="en-US" sz="2400" b="0" i="0" u="sng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 -&gt;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mkdir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my_lambda_function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cp lambda_function.py helper_module.py requirements.txt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my_lambda_function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/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b="0" dirty="0">
                <a:effectLst/>
              </a:rPr>
            </a:br>
            <a:r>
              <a:rPr lang="en-US" sz="2400" b="0" i="0" u="sng" dirty="0" err="1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Projectfolder</a:t>
            </a:r>
            <a:r>
              <a:rPr lang="en-US" sz="2400" b="0" i="0" u="sng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 -&gt;</a:t>
            </a:r>
            <a:r>
              <a:rPr lang="en-US" sz="2400" b="0" i="0" u="sng" dirty="0" err="1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my_lambda_function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pip install -r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my_lambda_function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/requirements.txt -t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my_lambda_function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/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b="0" dirty="0">
                <a:effectLst/>
              </a:rPr>
            </a:br>
            <a:r>
              <a:rPr lang="en-US" sz="2400" b="0" i="0" u="sng" dirty="0" err="1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Projectfolder</a:t>
            </a:r>
            <a:r>
              <a:rPr lang="en-US" sz="2400" b="0" i="0" u="sng" dirty="0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 -&gt;</a:t>
            </a:r>
            <a:r>
              <a:rPr lang="en-US" sz="2400" b="0" i="0" u="sng" dirty="0" err="1">
                <a:solidFill>
                  <a:srgbClr val="188038"/>
                </a:solidFill>
                <a:effectLst/>
                <a:latin typeface="Roboto Mono" panose="020F0502020204030204" pitchFamily="49" charset="0"/>
              </a:rPr>
              <a:t>my_lambda_function</a:t>
            </a:r>
            <a:endParaRPr lang="en-US" sz="2400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tar -a -c -f my_lambda_function.zip *</a:t>
            </a:r>
            <a:endParaRPr lang="en-US" sz="2400" b="0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02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2DD711D-ED4A-A141-1FA3-CAAD99496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23" t="16451" r="27083" b="67794"/>
          <a:stretch/>
        </p:blipFill>
        <p:spPr>
          <a:xfrm>
            <a:off x="0" y="50800"/>
            <a:ext cx="9144000" cy="153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5554AC-880F-3134-2CC7-3038B1958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70"/>
            <a:ext cx="8229600" cy="1143000"/>
          </a:xfrm>
        </p:spPr>
        <p:txBody>
          <a:bodyPr/>
          <a:lstStyle/>
          <a:p>
            <a:r>
              <a:rPr lang="en-US" sz="4400" b="0" i="0" u="none" strike="noStrike" dirty="0">
                <a:solidFill>
                  <a:srgbClr val="000000"/>
                </a:solidFill>
                <a:effectLst/>
                <a:latin typeface="Roboto Mono" panose="020F0502020204030204" pitchFamily="49" charset="0"/>
              </a:rPr>
              <a:t>lambda_function.py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69480F-7053-40E4-9D28-2D1DD2190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640" t="8980" r="31691" b="8804"/>
          <a:stretch/>
        </p:blipFill>
        <p:spPr>
          <a:xfrm>
            <a:off x="457200" y="1587500"/>
            <a:ext cx="8229600" cy="5172893"/>
          </a:xfrm>
        </p:spPr>
      </p:pic>
    </p:spTree>
    <p:extLst>
      <p:ext uri="{BB962C8B-B14F-4D97-AF65-F5344CB8AC3E}">
        <p14:creationId xmlns:p14="http://schemas.microsoft.com/office/powerpoint/2010/main" val="1787066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1561</Words>
  <Application>Microsoft Office PowerPoint</Application>
  <PresentationFormat>On-screen Show (4:3)</PresentationFormat>
  <Paragraphs>174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Consolas</vt:lpstr>
      <vt:lpstr>Roboto Mono</vt:lpstr>
      <vt:lpstr>Office Theme</vt:lpstr>
      <vt:lpstr>Hashtag Analyzer Analyzing trends from user-generated text and hashtags </vt:lpstr>
      <vt:lpstr>PowerPoint Presentation</vt:lpstr>
      <vt:lpstr> </vt:lpstr>
      <vt:lpstr>UI</vt:lpstr>
      <vt:lpstr>  Code Walkthrough  </vt:lpstr>
      <vt:lpstr>  Configure the AWS Profile:  </vt:lpstr>
      <vt:lpstr>Obtaining AWS Credentials </vt:lpstr>
      <vt:lpstr> Zip file creation for creating AWS Lambda using CLI </vt:lpstr>
      <vt:lpstr>lambda_function.py</vt:lpstr>
      <vt:lpstr>Setup_aws.py</vt:lpstr>
      <vt:lpstr>  Create Lambda Function </vt:lpstr>
      <vt:lpstr>  Create IAM Role </vt:lpstr>
      <vt:lpstr>  Create DynamoDB Table </vt:lpstr>
      <vt:lpstr>util.py</vt:lpstr>
      <vt:lpstr>app.py – Part1</vt:lpstr>
      <vt:lpstr>app.py – main() </vt:lpstr>
      <vt:lpstr>app.py -Trending - Display</vt:lpstr>
      <vt:lpstr>app.py - Content and HashTag-Post</vt:lpstr>
      <vt:lpstr>PowerPoint Presentation</vt:lpstr>
      <vt:lpstr>app.py - View</vt:lpstr>
      <vt:lpstr>Ui.py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keywords/>
  <dc:description>generated using python-pptx</dc:description>
  <cp:lastModifiedBy>ADMIN</cp:lastModifiedBy>
  <cp:revision>12</cp:revision>
  <dcterms:created xsi:type="dcterms:W3CDTF">2013-01-27T09:14:16Z</dcterms:created>
  <dcterms:modified xsi:type="dcterms:W3CDTF">2024-08-01T19:13:27Z</dcterms:modified>
  <cp:category/>
</cp:coreProperties>
</file>

<file path=docProps/thumbnail.jpeg>
</file>